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7" r:id="rId6"/>
    <p:sldId id="262" r:id="rId7"/>
    <p:sldId id="290" r:id="rId8"/>
    <p:sldId id="291" r:id="rId9"/>
    <p:sldId id="292" r:id="rId10"/>
    <p:sldId id="295" r:id="rId11"/>
    <p:sldId id="296" r:id="rId12"/>
    <p:sldId id="294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76C62E-27E8-4D31-B87D-0C42E4BE9B35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2023-03-09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7534D4-AC06-4646-843F-0CC7DACE20EC}" type="datetime1">
              <a:rPr lang="ko-KR" altLang="en-US" noProof="0" smtClean="0"/>
              <a:t>2023-03-09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BAF473-2665-42A7-89E3-C7BA7EB58D1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53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671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354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75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167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2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704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686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65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465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901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81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75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50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1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63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371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조직도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0" name="텍스트 개체 틀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5" name="텍스트 개체 틀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6" name="텍스트 개체 틀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7" name="텍스트 개체 틀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9" name="텍스트 개체 틀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날짜 개체 틀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42" name="바닥글 개체 틀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직원 방향</a:t>
            </a:r>
          </a:p>
        </p:txBody>
      </p:sp>
      <p:sp>
        <p:nvSpPr>
          <p:cNvPr id="43" name="슬라이드 번호 개체 틀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cxnSp>
        <p:nvCxnSpPr>
          <p:cNvPr id="47" name="직선 연결선(S)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(S)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(S)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(S)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(S)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오른쪽 콘텐츠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날짜 개체 틀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8" name="바닥글 개체 틀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슬라이드 닫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편집하려면 클릭하세요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슬라이드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7" name="그림 개체 틀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8" name="그림 개체 틀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9" name="그림 개체 틀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0" name="텍스트 개체 틀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2" name="텍스트 개체 틀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3" name="텍스트 개체 틀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4" name="날짜 개체 틀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5" name="바닥글 개체 틀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6" name="슬라이드 번호 개체 틀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날짜 개체 틀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2" name="바닥글 개체 틀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3" name="슬라이드 번호 개체 틀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개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날짜 개체 틀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15" name="바닥글 개체 틀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4개 콘텐츠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2" name="바닥글 개체 틀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3" name="슬라이드 번호 개체 틀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왼쪽 콘텐츠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제목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날짜 개체 틀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바닥글 개체 틀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위쪽 테두리가 있는 가운데 텍스트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텍스트 가운데 맞춤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날짜 개체 틀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4개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1</a:t>
            </a:r>
            <a:endParaRPr lang="ko-KR" altLang="en-US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US" noProof="0"/>
          </a:p>
        </p:txBody>
      </p:sp>
      <p:sp>
        <p:nvSpPr>
          <p:cNvPr id="21" name="온라인 이미지 개체 틀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2" name="온라인 이미지 개체 틀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3" name="온라인 이미지 개체 틀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4" name="온라인 이미지 개체 틀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5" name="날짜 개체 틀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6" name="바닥글 개체 틀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7" name="슬라이드 번호 개체 틀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콘텐츠 및 4개의 이미지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1</a:t>
            </a:r>
            <a:endParaRPr lang="ko-KR" altLang="en-ZA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ZA" noProof="0"/>
          </a:p>
        </p:txBody>
      </p:sp>
      <p:sp>
        <p:nvSpPr>
          <p:cNvPr id="21" name="온라인 이미지 개체 틀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2" name="온라인 이미지 개체 틀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3" name="온라인 이미지 개체 틀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4" name="온라인 이미지 개체 틀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1</a:t>
            </a:r>
            <a:endParaRPr lang="ko-KR" altLang="en-ZA" noProof="0"/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ZA" noProof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날짜 개체 틀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31" name="바닥글 개체 틀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32" name="슬라이드 번호 개체 틀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ko-KR" dirty="0"/>
              <a:t>Gaze</a:t>
            </a:r>
            <a:r>
              <a:rPr lang="ko-KR" altLang="en-US" dirty="0"/>
              <a:t> </a:t>
            </a:r>
            <a:r>
              <a:rPr lang="en-US" altLang="ko-KR" dirty="0"/>
              <a:t>Tracking with</a:t>
            </a:r>
            <a:br>
              <a:rPr lang="en-US" altLang="ko-KR" dirty="0"/>
            </a:br>
            <a:r>
              <a:rPr lang="en-US" altLang="ko-KR" dirty="0" err="1"/>
              <a:t>Mediapipe</a:t>
            </a:r>
            <a:r>
              <a:rPr lang="en-US" altLang="ko-KR" dirty="0"/>
              <a:t> and OpenCV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검출한 눈 그리기</a:t>
            </a:r>
            <a:endParaRPr lang="ko-KR" alt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0FCF3-AEB4-6FA1-AF13-8D0CB2035C0B}"/>
              </a:ext>
            </a:extLst>
          </p:cNvPr>
          <p:cNvSpPr txBox="1"/>
          <p:nvPr/>
        </p:nvSpPr>
        <p:spPr>
          <a:xfrm>
            <a:off x="5806440" y="2354580"/>
            <a:ext cx="6076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왼쪽 눈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[ 362,382,381,380,374,373,390,249,263,466,388,387,386,385,384,398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눈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[ 33,7,163,144,145,153,154,155,133,173,157,158,159,160,161,246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]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EE251-B9C8-8FAE-55D9-F0868F855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1426527"/>
            <a:ext cx="516636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검출한 눈 그리기</a:t>
            </a:r>
            <a:endParaRPr lang="ko-KR" altLang="en-Z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C81AE2-0422-79A5-BB38-C071AB4C729A}"/>
              </a:ext>
            </a:extLst>
          </p:cNvPr>
          <p:cNvSpPr txBox="1"/>
          <p:nvPr/>
        </p:nvSpPr>
        <p:spPr>
          <a:xfrm>
            <a:off x="205740" y="2179320"/>
            <a:ext cx="99098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cv2.polylines(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pts,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isClosed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color[,thickness[,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lineType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[,shift]]])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그릴 대상 화면</a:t>
            </a:r>
            <a:endParaRPr lang="en-US" altLang="ko-KR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pts	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도형을 구성하는 좌표 점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 y)</a:t>
            </a: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isClosed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도형의 닫힘 유무 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(bool)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Color	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도형의 색상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(BGR)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thickness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선의 두께</a:t>
            </a:r>
            <a:endParaRPr lang="en-US" altLang="ko-KR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lineType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선의 종류</a:t>
            </a:r>
            <a:endParaRPr lang="en-US" altLang="ko-KR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43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검출한 눈 그리기</a:t>
            </a:r>
            <a:endParaRPr lang="ko-KR" altLang="en-ZA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95F86A-9F4C-282A-8D18-ACC8B1DD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0" y="2651760"/>
            <a:ext cx="5274134" cy="30937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D555FA-04D8-0A03-EA60-C57E873D5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71" y="1840397"/>
            <a:ext cx="5728457" cy="47737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F8F85D-68C8-8F2E-0BC0-9B97E31102D4}"/>
              </a:ext>
            </a:extLst>
          </p:cNvPr>
          <p:cNvSpPr/>
          <p:nvPr/>
        </p:nvSpPr>
        <p:spPr>
          <a:xfrm>
            <a:off x="1299489" y="5003768"/>
            <a:ext cx="4497303" cy="3124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8BF07F-AB7D-C4B3-E092-1DE1C434B76B}"/>
              </a:ext>
            </a:extLst>
          </p:cNvPr>
          <p:cNvSpPr/>
          <p:nvPr/>
        </p:nvSpPr>
        <p:spPr>
          <a:xfrm>
            <a:off x="633298" y="2675463"/>
            <a:ext cx="4634987" cy="37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1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동영상에서 검출하기</a:t>
            </a:r>
            <a:endParaRPr lang="ko-KR" altLang="en-ZA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95DD3C-5B57-4DB9-13BA-D6AA741F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2981325"/>
            <a:ext cx="7258050" cy="24193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8BB9865-0352-EF8B-DFC5-6216E5265535}"/>
              </a:ext>
            </a:extLst>
          </p:cNvPr>
          <p:cNvSpPr/>
          <p:nvPr/>
        </p:nvSpPr>
        <p:spPr>
          <a:xfrm>
            <a:off x="1036320" y="2987040"/>
            <a:ext cx="3215640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0F81BD-DE00-E76B-FCEE-553D74717686}"/>
              </a:ext>
            </a:extLst>
          </p:cNvPr>
          <p:cNvSpPr/>
          <p:nvPr/>
        </p:nvSpPr>
        <p:spPr>
          <a:xfrm>
            <a:off x="1623060" y="4457700"/>
            <a:ext cx="582168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3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눈동자 검출하기</a:t>
            </a:r>
            <a:endParaRPr lang="ko-KR" alt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DFB59-03F7-036A-E0D4-854A30BCDC6D}"/>
              </a:ext>
            </a:extLst>
          </p:cNvPr>
          <p:cNvSpPr txBox="1"/>
          <p:nvPr/>
        </p:nvSpPr>
        <p:spPr>
          <a:xfrm>
            <a:off x="5844540" y="3429000"/>
            <a:ext cx="6076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왼쪽 눈동자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[ 474,475,476,477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눈동자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[ 469,470,471,472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]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2470FB-C7D3-6D9E-CA7E-6CA5BD29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15" y="2668652"/>
            <a:ext cx="4946555" cy="29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3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눈동자 검출하기</a:t>
            </a:r>
            <a:endParaRPr lang="ko-KR" altLang="en-ZA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2C115-7FF4-0010-FA43-1FFE9191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" y="3429000"/>
            <a:ext cx="59912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01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눈동자 검출하기</a:t>
            </a:r>
            <a:r>
              <a:rPr lang="en-US" altLang="ko-KR" dirty="0"/>
              <a:t>(</a:t>
            </a:r>
            <a:r>
              <a:rPr lang="ko-KR" altLang="en-US" dirty="0"/>
              <a:t>원형으로</a:t>
            </a:r>
            <a:r>
              <a:rPr lang="en-US" altLang="ko-KR" dirty="0"/>
              <a:t>)</a:t>
            </a:r>
            <a:endParaRPr lang="ko-KR" altLang="en-Z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78952-8B93-C5F0-86B4-822B019F9B52}"/>
              </a:ext>
            </a:extLst>
          </p:cNvPr>
          <p:cNvSpPr txBox="1"/>
          <p:nvPr/>
        </p:nvSpPr>
        <p:spPr>
          <a:xfrm>
            <a:off x="358140" y="2728912"/>
            <a:ext cx="762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cv2.minEnclosingCircle(points)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points		//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 도형의 좌표들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y),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cv2.minEnclosingCircle(points)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DE5CA6-C2F6-9B31-9D12-971E6056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277749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3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눈동자 검출하기</a:t>
            </a:r>
            <a:r>
              <a:rPr lang="en-US" altLang="ko-KR" dirty="0"/>
              <a:t>(</a:t>
            </a:r>
            <a:r>
              <a:rPr lang="ko-KR" altLang="en-US" dirty="0"/>
              <a:t>원형으로</a:t>
            </a:r>
            <a:r>
              <a:rPr lang="en-US" altLang="ko-KR" dirty="0"/>
              <a:t>)</a:t>
            </a:r>
            <a:endParaRPr lang="ko-KR" altLang="en-Z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78952-8B93-C5F0-86B4-822B019F9B52}"/>
              </a:ext>
            </a:extLst>
          </p:cNvPr>
          <p:cNvSpPr txBox="1"/>
          <p:nvPr/>
        </p:nvSpPr>
        <p:spPr>
          <a:xfrm>
            <a:off x="464820" y="2369820"/>
            <a:ext cx="78600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cv2.circle(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center, radius, color, thickness=1,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lineType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=LINE_8, shift=0)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//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그릴 대상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center		//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그릴 원의 중심 좌표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radius		//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그릴 원의 반지름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color		//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그릴 원의 색상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thickness	//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선의 두께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lineType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//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선의 종류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842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눈동자 검출하기</a:t>
            </a:r>
            <a:r>
              <a:rPr lang="en-US" altLang="ko-KR" dirty="0"/>
              <a:t>(</a:t>
            </a:r>
            <a:r>
              <a:rPr lang="ko-KR" altLang="en-US" dirty="0"/>
              <a:t>원형으로</a:t>
            </a:r>
            <a:r>
              <a:rPr lang="en-US" altLang="ko-KR" dirty="0"/>
              <a:t>)</a:t>
            </a:r>
            <a:endParaRPr lang="ko-KR" altLang="en-ZA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2062F2-E2C5-1A85-1F95-8232AE6F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3429000"/>
            <a:ext cx="5772150" cy="150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8E963C-5767-FBA2-25AA-F7F09578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502" y="2804160"/>
            <a:ext cx="4975353" cy="29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1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477641"/>
            <a:ext cx="5684520" cy="1305562"/>
          </a:xfrm>
        </p:spPr>
        <p:txBody>
          <a:bodyPr rtlCol="0"/>
          <a:lstStyle/>
          <a:p>
            <a:pPr rtl="0"/>
            <a:r>
              <a:rPr lang="en-US" altLang="ko-KR" dirty="0"/>
              <a:t>Gaze</a:t>
            </a:r>
            <a:r>
              <a:rPr lang="ko-KR" altLang="en-US" dirty="0"/>
              <a:t> </a:t>
            </a:r>
            <a:r>
              <a:rPr lang="en-US" altLang="ko-KR" dirty="0"/>
              <a:t>Tracking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시선 추적</a:t>
            </a:r>
            <a:r>
              <a:rPr lang="en-US" altLang="ko-KR" dirty="0"/>
              <a:t>)</a:t>
            </a:r>
            <a:endParaRPr lang="ko-KR" altLang="en-ZA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50" y="2909258"/>
            <a:ext cx="3383280" cy="3308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Tx/>
              <a:buChar char="-"/>
            </a:pPr>
            <a:r>
              <a:rPr lang="ko-KR" altLang="en-US" dirty="0"/>
              <a:t>사용자의 시선을 추적하는 기술</a:t>
            </a:r>
            <a:r>
              <a:rPr lang="en-US" altLang="ko-KR" dirty="0"/>
              <a:t>.</a:t>
            </a:r>
          </a:p>
          <a:p>
            <a:pPr marL="285750" indent="-285750" algn="l" rtl="0">
              <a:buFontTx/>
              <a:buChar char="-"/>
            </a:pPr>
            <a:r>
              <a:rPr lang="ko-KR" altLang="en-US" dirty="0"/>
              <a:t>눈동자</a:t>
            </a:r>
            <a:r>
              <a:rPr lang="en-US" altLang="ko-KR" dirty="0"/>
              <a:t>, </a:t>
            </a:r>
            <a:r>
              <a:rPr lang="ko-KR" altLang="en-US" dirty="0"/>
              <a:t>얼굴 방향 등을 읽어 시선을 추적</a:t>
            </a:r>
            <a:endParaRPr lang="en-US" altLang="ko-KR" dirty="0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39DEAC25-4DF8-463C-83B2-7DBD27E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/>
              <a:t>20XX/7/29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직원 방향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ZA"/>
          </a:p>
        </p:txBody>
      </p:sp>
      <p:pic>
        <p:nvPicPr>
          <p:cNvPr id="1026" name="Picture 2" descr="Gaze Tracking - YouTube">
            <a:extLst>
              <a:ext uri="{FF2B5EF4-FFF2-40B4-BE49-F238E27FC236}">
                <a16:creationId xmlns:a16="http://schemas.microsoft.com/office/drawing/2014/main" id="{9966A046-08EE-2C60-25B4-E5B42E78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40" y="1936119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68A8F-3F5D-4735-81EF-8632381CD85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43186" y="4502423"/>
            <a:ext cx="2105186" cy="678667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 err="1"/>
              <a:t>MediaPipe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170FED1-1256-4843-8D82-E992E4EFD12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33727" y="4502423"/>
            <a:ext cx="2105186" cy="678667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 dirty="0"/>
              <a:t>Python</a:t>
            </a:r>
          </a:p>
          <a:p>
            <a:pPr rtl="0"/>
            <a:r>
              <a:rPr lang="en-US" altLang="ko-KR" dirty="0"/>
              <a:t>3.7.9</a:t>
            </a:r>
            <a:endParaRPr lang="ko-KR" altLang="en-US" dirty="0"/>
          </a:p>
        </p:txBody>
      </p:sp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pic>
        <p:nvPicPr>
          <p:cNvPr id="2050" name="Picture 2" descr="MediaPipe">
            <a:extLst>
              <a:ext uri="{FF2B5EF4-FFF2-40B4-BE49-F238E27FC236}">
                <a16:creationId xmlns:a16="http://schemas.microsoft.com/office/drawing/2014/main" id="{E796E3A8-1858-10A2-9D7C-5F0F6B7B7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00" y="221642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CV - 위키백과, 우리 모두의 백과사전">
            <a:extLst>
              <a:ext uri="{FF2B5EF4-FFF2-40B4-BE49-F238E27FC236}">
                <a16:creationId xmlns:a16="http://schemas.microsoft.com/office/drawing/2014/main" id="{2A4AC1B2-B345-FB88-9E79-44777F4AB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80" y="2516221"/>
            <a:ext cx="1871980" cy="230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(programming language) - Wikipedia">
            <a:extLst>
              <a:ext uri="{FF2B5EF4-FFF2-40B4-BE49-F238E27FC236}">
                <a16:creationId xmlns:a16="http://schemas.microsoft.com/office/drawing/2014/main" id="{2089A7FF-BD63-14EA-38DB-D0C722DA4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133" y="2492993"/>
            <a:ext cx="1909615" cy="20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271D075-9792-4C3D-98D4-94713FB7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74" y="2432078"/>
            <a:ext cx="1987046" cy="198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4006D30C-79BB-7DDE-82C6-0435FF7BDBC6}"/>
              </a:ext>
            </a:extLst>
          </p:cNvPr>
          <p:cNvSpPr txBox="1">
            <a:spLocks/>
          </p:cNvSpPr>
          <p:nvPr/>
        </p:nvSpPr>
        <p:spPr>
          <a:xfrm>
            <a:off x="8663174" y="4502423"/>
            <a:ext cx="2105186" cy="678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VS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8275320" cy="1305562"/>
          </a:xfrm>
        </p:spPr>
        <p:txBody>
          <a:bodyPr rtlCol="0"/>
          <a:lstStyle/>
          <a:p>
            <a:pPr algn="l" rtl="0"/>
            <a:r>
              <a:rPr lang="en-US" altLang="ko-KR" dirty="0"/>
              <a:t>Python </a:t>
            </a:r>
            <a:r>
              <a:rPr lang="ko-KR" altLang="en-US" dirty="0"/>
              <a:t>가상환경 생성 </a:t>
            </a:r>
            <a:r>
              <a:rPr lang="en-US" altLang="ko-KR" dirty="0"/>
              <a:t>/ </a:t>
            </a:r>
            <a:r>
              <a:rPr lang="ko-KR" altLang="en-US" dirty="0"/>
              <a:t>활성화</a:t>
            </a:r>
            <a:endParaRPr lang="ko-KR" altLang="en-ZA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EB8EC73-71B4-E2E7-7DD9-7193514D4619}"/>
              </a:ext>
            </a:extLst>
          </p:cNvPr>
          <p:cNvSpPr txBox="1">
            <a:spLocks/>
          </p:cNvSpPr>
          <p:nvPr/>
        </p:nvSpPr>
        <p:spPr>
          <a:xfrm>
            <a:off x="114300" y="2361561"/>
            <a:ext cx="5669280" cy="130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3000" dirty="0">
                <a:solidFill>
                  <a:schemeClr val="tx1"/>
                </a:solidFill>
              </a:rPr>
              <a:t>python –m </a:t>
            </a:r>
            <a:r>
              <a:rPr lang="en-US" altLang="ko-KR" sz="3000" dirty="0" err="1">
                <a:solidFill>
                  <a:schemeClr val="tx1"/>
                </a:solidFill>
              </a:rPr>
              <a:t>venv</a:t>
            </a:r>
            <a:r>
              <a:rPr lang="en-US" altLang="ko-KR" sz="3000" dirty="0">
                <a:solidFill>
                  <a:schemeClr val="tx1"/>
                </a:solidFill>
              </a:rPr>
              <a:t> </a:t>
            </a:r>
            <a:r>
              <a:rPr lang="ko-KR" altLang="en-US" sz="3000" dirty="0" err="1">
                <a:solidFill>
                  <a:schemeClr val="tx1"/>
                </a:solidFill>
              </a:rPr>
              <a:t>폴더명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617B86D-7F13-9427-0CA9-3A7BAA36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80" y="2142804"/>
            <a:ext cx="4381500" cy="174307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CB4CFD00-5B9E-4812-A264-FB2B2D79F2C1}"/>
              </a:ext>
            </a:extLst>
          </p:cNvPr>
          <p:cNvSpPr txBox="1">
            <a:spLocks/>
          </p:cNvSpPr>
          <p:nvPr/>
        </p:nvSpPr>
        <p:spPr>
          <a:xfrm>
            <a:off x="114300" y="3530598"/>
            <a:ext cx="5669280" cy="130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sz="3000" dirty="0" err="1">
                <a:solidFill>
                  <a:schemeClr val="tx1"/>
                </a:solidFill>
              </a:rPr>
              <a:t>폴더명</a:t>
            </a:r>
            <a:r>
              <a:rPr lang="en-US" altLang="ko-KR" sz="3000" dirty="0">
                <a:solidFill>
                  <a:schemeClr val="tx1"/>
                </a:solidFill>
              </a:rPr>
              <a:t>\Scripts\activate.bat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FF063A-9329-60E1-8510-E1F5A0F9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292" y="4103054"/>
            <a:ext cx="4410075" cy="1743075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566485B-627E-52C1-F69F-E7F35DA07310}"/>
              </a:ext>
            </a:extLst>
          </p:cNvPr>
          <p:cNvSpPr txBox="1">
            <a:spLocks/>
          </p:cNvSpPr>
          <p:nvPr/>
        </p:nvSpPr>
        <p:spPr>
          <a:xfrm>
            <a:off x="100012" y="4699635"/>
            <a:ext cx="5669280" cy="130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sz="3000" dirty="0">
                <a:solidFill>
                  <a:schemeClr val="tx1"/>
                </a:solidFill>
              </a:rPr>
              <a:t>비활성화 시에는 </a:t>
            </a:r>
            <a:r>
              <a:rPr lang="en-US" altLang="ko-KR" sz="3000" dirty="0">
                <a:solidFill>
                  <a:schemeClr val="tx1"/>
                </a:solidFill>
              </a:rPr>
              <a:t>deactivate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49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8275320" cy="1305562"/>
          </a:xfrm>
        </p:spPr>
        <p:txBody>
          <a:bodyPr rtlCol="0"/>
          <a:lstStyle/>
          <a:p>
            <a:pPr algn="l" rtl="0"/>
            <a:r>
              <a:rPr lang="en-US" altLang="ko-KR" dirty="0"/>
              <a:t>Python</a:t>
            </a:r>
            <a:r>
              <a:rPr lang="ko-KR" altLang="en-US" dirty="0"/>
              <a:t> 모듈 설치 </a:t>
            </a:r>
            <a:r>
              <a:rPr lang="en-US" altLang="ko-KR" dirty="0"/>
              <a:t>(</a:t>
            </a:r>
            <a:r>
              <a:rPr lang="en-US" altLang="ko-KR" dirty="0" err="1"/>
              <a:t>MediaPipe</a:t>
            </a:r>
            <a:r>
              <a:rPr lang="en-US" altLang="ko-KR" dirty="0"/>
              <a:t>)</a:t>
            </a:r>
            <a:endParaRPr lang="ko-KR" altLang="en-ZA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EB8EC73-71B4-E2E7-7DD9-7193514D4619}"/>
              </a:ext>
            </a:extLst>
          </p:cNvPr>
          <p:cNvSpPr txBox="1">
            <a:spLocks/>
          </p:cNvSpPr>
          <p:nvPr/>
        </p:nvSpPr>
        <p:spPr>
          <a:xfrm>
            <a:off x="114300" y="2361561"/>
            <a:ext cx="2438400" cy="233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3000" dirty="0">
                <a:solidFill>
                  <a:schemeClr val="tx1"/>
                </a:solidFill>
              </a:rPr>
              <a:t>OpenCV</a:t>
            </a:r>
          </a:p>
          <a:p>
            <a:pPr algn="l"/>
            <a:r>
              <a:rPr lang="en-US" altLang="ko-KR" sz="3000" dirty="0" err="1">
                <a:solidFill>
                  <a:schemeClr val="tx1"/>
                </a:solidFill>
              </a:rPr>
              <a:t>MediaPipe</a:t>
            </a:r>
            <a:endParaRPr lang="en-US" altLang="ko-KR" sz="3000" dirty="0">
              <a:solidFill>
                <a:schemeClr val="tx1"/>
              </a:solidFill>
            </a:endParaRPr>
          </a:p>
          <a:p>
            <a:pPr algn="l"/>
            <a:r>
              <a:rPr lang="en-US" altLang="ko-KR" sz="3000" dirty="0" err="1">
                <a:solidFill>
                  <a:schemeClr val="tx1"/>
                </a:solidFill>
              </a:rPr>
              <a:t>Numpy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B4CFD00-5B9E-4812-A264-FB2B2D79F2C1}"/>
              </a:ext>
            </a:extLst>
          </p:cNvPr>
          <p:cNvSpPr txBox="1">
            <a:spLocks/>
          </p:cNvSpPr>
          <p:nvPr/>
        </p:nvSpPr>
        <p:spPr>
          <a:xfrm>
            <a:off x="114300" y="3530598"/>
            <a:ext cx="5669280" cy="130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endParaRPr lang="ko-KR" altLang="en-ZA" sz="3000" dirty="0">
              <a:solidFill>
                <a:schemeClr val="tx1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566485B-627E-52C1-F69F-E7F35DA07310}"/>
              </a:ext>
            </a:extLst>
          </p:cNvPr>
          <p:cNvSpPr txBox="1">
            <a:spLocks/>
          </p:cNvSpPr>
          <p:nvPr/>
        </p:nvSpPr>
        <p:spPr>
          <a:xfrm>
            <a:off x="100012" y="4699635"/>
            <a:ext cx="5669280" cy="130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3000" dirty="0">
                <a:solidFill>
                  <a:schemeClr val="tx1"/>
                </a:solidFill>
              </a:rPr>
              <a:t>pip install </a:t>
            </a:r>
            <a:r>
              <a:rPr lang="en-US" altLang="ko-KR" sz="3000" dirty="0" err="1">
                <a:solidFill>
                  <a:schemeClr val="tx1"/>
                </a:solidFill>
              </a:rPr>
              <a:t>mediapipe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D59AD30-334F-BC19-441A-3FABE57C08D6}"/>
              </a:ext>
            </a:extLst>
          </p:cNvPr>
          <p:cNvSpPr/>
          <p:nvPr/>
        </p:nvSpPr>
        <p:spPr>
          <a:xfrm>
            <a:off x="2477452" y="3229608"/>
            <a:ext cx="982028" cy="601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ECF3960-4E79-DD11-4C76-F9714E559C97}"/>
              </a:ext>
            </a:extLst>
          </p:cNvPr>
          <p:cNvSpPr txBox="1">
            <a:spLocks/>
          </p:cNvSpPr>
          <p:nvPr/>
        </p:nvSpPr>
        <p:spPr>
          <a:xfrm>
            <a:off x="4046220" y="2361561"/>
            <a:ext cx="2438400" cy="233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solidFill>
                  <a:schemeClr val="tx1"/>
                </a:solidFill>
              </a:rPr>
              <a:t>MediaPipe</a:t>
            </a:r>
            <a:endParaRPr lang="en-US" altLang="ko-KR" sz="3000" dirty="0">
              <a:solidFill>
                <a:schemeClr val="tx1"/>
              </a:solidFill>
            </a:endParaRPr>
          </a:p>
          <a:p>
            <a:pPr algn="l"/>
            <a:r>
              <a:rPr lang="ko-KR" altLang="en-US" sz="3000" dirty="0">
                <a:solidFill>
                  <a:schemeClr val="tx1"/>
                </a:solidFill>
              </a:rPr>
              <a:t>내부에 포함</a:t>
            </a:r>
            <a:endParaRPr lang="ko-KR" altLang="en-ZA" sz="3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8BDE4F-3131-9B10-42D2-CCB99240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032" y="2980691"/>
            <a:ext cx="52387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91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en-US" altLang="ko-KR" dirty="0"/>
              <a:t>VS Code Extensions</a:t>
            </a:r>
            <a:r>
              <a:rPr lang="ko-KR" altLang="en-US" dirty="0"/>
              <a:t>에 </a:t>
            </a:r>
            <a:r>
              <a:rPr lang="en-US" altLang="ko-KR" dirty="0"/>
              <a:t>Python </a:t>
            </a:r>
            <a:r>
              <a:rPr lang="ko-KR" altLang="en-US" dirty="0"/>
              <a:t>추가</a:t>
            </a:r>
            <a:endParaRPr lang="ko-KR" altLang="en-ZA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8C3447-2278-AC5E-49F5-8C0A0527A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80" y="2049780"/>
            <a:ext cx="6096000" cy="45720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F28E1D-DD1C-518B-792C-FA6EA32DEFBA}"/>
              </a:ext>
            </a:extLst>
          </p:cNvPr>
          <p:cNvCxnSpPr>
            <a:cxnSpLocks/>
          </p:cNvCxnSpPr>
          <p:nvPr/>
        </p:nvCxnSpPr>
        <p:spPr>
          <a:xfrm flipV="1">
            <a:off x="2324100" y="3535680"/>
            <a:ext cx="891540" cy="19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6F16031-B77D-1EA4-8B35-C4A9C15B9D86}"/>
              </a:ext>
            </a:extLst>
          </p:cNvPr>
          <p:cNvSpPr/>
          <p:nvPr/>
        </p:nvSpPr>
        <p:spPr>
          <a:xfrm>
            <a:off x="3215640" y="3378994"/>
            <a:ext cx="225266" cy="259556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B7048-EAF8-C598-632E-BABAC15BB6D0}"/>
              </a:ext>
            </a:extLst>
          </p:cNvPr>
          <p:cNvSpPr txBox="1"/>
          <p:nvPr/>
        </p:nvSpPr>
        <p:spPr>
          <a:xfrm>
            <a:off x="632460" y="3516392"/>
            <a:ext cx="16916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Extensions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06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사진 파일 출력하기</a:t>
            </a:r>
            <a:endParaRPr lang="ko-KR" altLang="en-ZA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74DF5A-2C3E-16AA-88CD-7E16F29E5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7" y="2740342"/>
            <a:ext cx="5267325" cy="3267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8E0582-B973-B66F-C519-4EB8E6572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40" y="2740342"/>
            <a:ext cx="5569668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얼굴 검출하기</a:t>
            </a:r>
            <a:endParaRPr lang="ko-KR" altLang="en-ZA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387AC-719B-0C6F-C366-7DA40919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1654492"/>
            <a:ext cx="4884420" cy="4884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00FCF3-AEB4-6FA1-AF13-8D0CB2035C0B}"/>
              </a:ext>
            </a:extLst>
          </p:cNvPr>
          <p:cNvSpPr txBox="1"/>
          <p:nvPr/>
        </p:nvSpPr>
        <p:spPr>
          <a:xfrm>
            <a:off x="5806440" y="2354580"/>
            <a:ext cx="40919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mp_face_mesh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- 468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얼굴 좌표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+ 8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눈동자 좌표</a:t>
            </a:r>
          </a:p>
        </p:txBody>
      </p:sp>
    </p:spTree>
    <p:extLst>
      <p:ext uri="{BB962C8B-B14F-4D97-AF65-F5344CB8AC3E}">
        <p14:creationId xmlns:p14="http://schemas.microsoft.com/office/powerpoint/2010/main" val="320987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슬라이드 번호 개체 틀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B5E30A1-59BF-97C1-E01D-7CAE138B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021"/>
            <a:ext cx="10949940" cy="1305562"/>
          </a:xfrm>
        </p:spPr>
        <p:txBody>
          <a:bodyPr rtlCol="0"/>
          <a:lstStyle/>
          <a:p>
            <a:pPr algn="l" rtl="0"/>
            <a:r>
              <a:rPr lang="ko-KR" altLang="en-US" dirty="0"/>
              <a:t>얼굴 검출하기</a:t>
            </a:r>
            <a:endParaRPr lang="ko-KR" altLang="en-ZA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88698A-2F9A-3EA2-8694-8A012AFD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730" y="2710361"/>
            <a:ext cx="4076700" cy="27622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37245E-8533-F9E2-FB19-0F7CB2BD8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41" y="1556652"/>
            <a:ext cx="6297931" cy="49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3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231_TF03460514_Win32" id="{8E7D40A2-437C-4EB5-8E67-5D5ABAB416A1}" vid="{D411D985-EBA7-48FC-BEDB-2F1C53718C4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95EBCE473F84A4E9F6E9C6745C0A40F" ma:contentTypeVersion="2" ma:contentTypeDescription="새 문서를 만듭니다." ma:contentTypeScope="" ma:versionID="b6fde550bcbd77a424ff911f23b47895">
  <xsd:schema xmlns:xsd="http://www.w3.org/2001/XMLSchema" xmlns:xs="http://www.w3.org/2001/XMLSchema" xmlns:p="http://schemas.microsoft.com/office/2006/metadata/properties" xmlns:ns3="44ffdf9a-a2ca-4813-bfad-a330f05c5700" targetNamespace="http://schemas.microsoft.com/office/2006/metadata/properties" ma:root="true" ma:fieldsID="ccfb6a916cfd401d22f94c3b0d43128a" ns3:_="">
    <xsd:import namespace="44ffdf9a-a2ca-4813-bfad-a330f05c57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ffdf9a-a2ca-4813-bfad-a330f05c57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4F7154-AFAC-4BE7-8A74-7F4B6FC2743C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44ffdf9a-a2ca-4813-bfad-a330f05c5700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EDFDAC0-880A-45DA-BB9C-6E462CB911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ffdf9a-a2ca-4813-bfad-a330f05c57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{24B5420E-868B-455A-917F-BBBA543C4F88}tf03460514_win32</Template>
  <TotalTime>203</TotalTime>
  <Words>356</Words>
  <Application>Microsoft Office PowerPoint</Application>
  <PresentationFormat>와이드스크린</PresentationFormat>
  <Paragraphs>111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Consolas</vt:lpstr>
      <vt:lpstr>Skeena</vt:lpstr>
      <vt:lpstr>Office 테마</vt:lpstr>
      <vt:lpstr>Gaze Tracking with Mediapipe and OpenCV</vt:lpstr>
      <vt:lpstr>Gaze Tracking (시선 추적)</vt:lpstr>
      <vt:lpstr>PowerPoint 프레젠테이션</vt:lpstr>
      <vt:lpstr>Python 가상환경 생성 / 활성화</vt:lpstr>
      <vt:lpstr>Python 모듈 설치 (MediaPipe)</vt:lpstr>
      <vt:lpstr>VS Code Extensions에 Python 추가</vt:lpstr>
      <vt:lpstr>사진 파일 출력하기</vt:lpstr>
      <vt:lpstr>얼굴 검출하기</vt:lpstr>
      <vt:lpstr>얼굴 검출하기</vt:lpstr>
      <vt:lpstr>검출한 눈 그리기</vt:lpstr>
      <vt:lpstr>검출한 눈 그리기</vt:lpstr>
      <vt:lpstr>검출한 눈 그리기</vt:lpstr>
      <vt:lpstr>동영상에서 검출하기</vt:lpstr>
      <vt:lpstr>눈동자 검출하기</vt:lpstr>
      <vt:lpstr>눈동자 검출하기</vt:lpstr>
      <vt:lpstr>눈동자 검출하기(원형으로)</vt:lpstr>
      <vt:lpstr>눈동자 검출하기(원형으로)</vt:lpstr>
      <vt:lpstr>눈동자 검출하기(원형으로)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Gaze Tracking with Mediapipe and OpenCV</dc:title>
  <dc:creator>권재휘(2022711010)</dc:creator>
  <cp:lastModifiedBy>권재휘(2022711010)</cp:lastModifiedBy>
  <cp:revision>3</cp:revision>
  <dcterms:created xsi:type="dcterms:W3CDTF">2023-03-08T15:48:07Z</dcterms:created>
  <dcterms:modified xsi:type="dcterms:W3CDTF">2023-03-08T19:13:16Z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0x010100295EBCE473F84A4E9F6E9C6745C0A40F</vt:lpwstr>
  </property>
</Properties>
</file>